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17"/>
  </p:notesMasterIdLst>
  <p:sldIdLst>
    <p:sldId id="256" r:id="rId2"/>
    <p:sldId id="301" r:id="rId3"/>
    <p:sldId id="273" r:id="rId4"/>
    <p:sldId id="257" r:id="rId5"/>
    <p:sldId id="289" r:id="rId6"/>
    <p:sldId id="292" r:id="rId7"/>
    <p:sldId id="297" r:id="rId8"/>
    <p:sldId id="274" r:id="rId9"/>
    <p:sldId id="293" r:id="rId10"/>
    <p:sldId id="294" r:id="rId11"/>
    <p:sldId id="296" r:id="rId12"/>
    <p:sldId id="295" r:id="rId13"/>
    <p:sldId id="298" r:id="rId14"/>
    <p:sldId id="299" r:id="rId15"/>
    <p:sldId id="30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522" autoAdjust="0"/>
  </p:normalViewPr>
  <p:slideViewPr>
    <p:cSldViewPr>
      <p:cViewPr varScale="1">
        <p:scale>
          <a:sx n="106" d="100"/>
          <a:sy n="106" d="100"/>
        </p:scale>
        <p:origin x="-17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3181D0-677E-450A-A935-394B303B6932}" type="datetimeFigureOut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6109FA-073D-435F-AC75-CF410AB3FDE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109FA-073D-435F-AC75-CF410AB3FDEC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109FA-073D-435F-AC75-CF410AB3FDEC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6518-BAC7-40A1-9DF3-D1F98A24D79C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109FA-073D-435F-AC75-CF410AB3FDEC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1496DB-4CB2-431F-9CF1-E258A5597FAC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AC57E0-8B09-4AEB-A306-1A44C63E6B90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3B37CD-87E4-4CB8-91FB-5BF197F2576C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6E7EC8-1FF2-4DA2-BEFC-4FDCA99F2C9B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BCD13-5773-4E88-8E4C-993CFFE99D15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B09458-D314-4E27-941F-87E53D6B451F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F57BF8-3257-4041-9FE4-379604DB4426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19BE39-6E78-4DFF-9D32-9A85B00A727C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EB283C-2AB0-47F5-92CE-C3040E3DE03F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86109FA-073D-435F-AC75-CF410AB3FDEC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EC9191-207A-479D-BDBA-23EF75B822DF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24671C-4784-457A-986A-03EA052B8BBC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F94DB0-9CB5-4341-9FB4-D39057CA71A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DAAA-758D-4C9E-9E6B-72B7A418DCB9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3340-208A-4647-A15E-7A221211391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2FA58-A4B3-45DC-A6CD-860EAE3FE419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533E3-066B-4DB7-BE0B-AD9154CD3D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8F85-BCD3-4F37-A470-B989CE41FDE1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5DE7-BB53-4F61-8EA8-377E8149236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21D706-E792-4B88-AEEF-9BC5CCC3A579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1C9046-87D9-4277-B2B4-689A4DDF828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5CE27-B99E-4ED7-9B2A-F838DD7D2223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90E77-540E-483E-A758-DB50BE0023D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05E0-B179-4D5A-BCCC-B55A241AACF5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CC8AD-EB33-4676-9F34-9F47BE7E39B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FE090-F7FE-4CDB-B788-9B0EDF2B3208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CADBE-C3E4-4C3A-BBB1-BD5A1E93D3A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1B766F-1587-4093-8896-B9167B4A3202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A78BC2-5C8C-4B78-B70C-BDA32424C8F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3AC44-DFE9-48AB-8681-7150C53B1DAE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F7310-02E8-454D-9AEC-DD08D8C0F77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E797C9-F89B-480A-BE46-E673CC77D81C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7D733F-01EF-448D-B042-6CDF12182E0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9183D82-0A27-4538-B7FE-EABFFC79AA6B}" type="datetime1">
              <a:rPr lang="en-AU"/>
              <a:pPr>
                <a:defRPr/>
              </a:pPr>
              <a:t>16/05/2013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637F037-75C1-4740-BF1F-EC3C0A1D16C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6" r:id="rId1"/>
    <p:sldLayoutId id="2147484159" r:id="rId2"/>
    <p:sldLayoutId id="2147484167" r:id="rId3"/>
    <p:sldLayoutId id="2147484160" r:id="rId4"/>
    <p:sldLayoutId id="2147484161" r:id="rId5"/>
    <p:sldLayoutId id="2147484162" r:id="rId6"/>
    <p:sldLayoutId id="2147484168" r:id="rId7"/>
    <p:sldLayoutId id="2147484163" r:id="rId8"/>
    <p:sldLayoutId id="2147484169" r:id="rId9"/>
    <p:sldLayoutId id="2147484164" r:id="rId10"/>
    <p:sldLayoutId id="214748416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/>
              <a:t>The Australian Energy Regulator</a:t>
            </a:r>
            <a:br>
              <a:rPr lang="en-AU" sz="3200" dirty="0" smtClean="0"/>
            </a:br>
            <a:r>
              <a:rPr lang="en-AU" sz="3200" dirty="0" smtClean="0"/>
              <a:t>Economic benchmarking </a:t>
            </a:r>
            <a:br>
              <a:rPr lang="en-AU" sz="3200" dirty="0" smtClean="0"/>
            </a:br>
            <a:r>
              <a:rPr lang="en-AU" sz="3200" dirty="0" smtClean="0"/>
              <a:t>Input data</a:t>
            </a:r>
            <a:endParaRPr lang="en-AU" sz="32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148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5905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Economic Insights presentation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Opex</a:t>
            </a: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AWOTE or WPI?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Data requirements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DNSP definitions pg. 14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TNSP definitions pg. 23</a:t>
            </a:r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5905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Economic Insights presentation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Capital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Two main components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Asset quantities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Asset costs – RAB depreciation</a:t>
            </a:r>
          </a:p>
        </p:txBody>
      </p:sp>
      <p:pic>
        <p:nvPicPr>
          <p:cNvPr id="1843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Capital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Asset quantities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DNSP quantities – pg. 15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TNSP quantities – pg. 24</a:t>
            </a:r>
          </a:p>
        </p:txBody>
      </p:sp>
      <p:pic>
        <p:nvPicPr>
          <p:cNvPr id="1946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Capital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RAB parameters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DNSP – pg. 18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TNSP – pg. 26</a:t>
            </a:r>
          </a:p>
          <a:p>
            <a:pPr lvl="1" eaLnBrk="1" hangingPunct="1">
              <a:buFont typeface="Arial" charset="0"/>
              <a:buChar char="•"/>
            </a:pPr>
            <a:endParaRPr lang="en-AU" smtClean="0">
              <a:latin typeface="Lucida Fax" pitchFamily="18" charset="0"/>
            </a:endParaRPr>
          </a:p>
        </p:txBody>
      </p:sp>
      <p:pic>
        <p:nvPicPr>
          <p:cNvPr id="2048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3562" cy="690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Agenda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717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468313" y="1052513"/>
          <a:ext cx="8183562" cy="4798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482"/>
                <a:gridCol w="6635080"/>
              </a:tblGrid>
              <a:tr h="44163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Time </a:t>
                      </a:r>
                      <a:endParaRPr lang="en-AU" sz="26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Item</a:t>
                      </a:r>
                      <a:endParaRPr lang="en-AU" sz="1800" b="0" i="0" u="none" strike="noStrike" dirty="0">
                        <a:latin typeface="Arial"/>
                      </a:endParaRP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Introduction</a:t>
                      </a: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Model</a:t>
                      </a:r>
                      <a:r>
                        <a:rPr kumimoji="0"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 specification</a:t>
                      </a:r>
                      <a:endParaRPr kumimoji="0" lang="en-AU" sz="24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14:05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14:20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Measurement of </a:t>
                      </a:r>
                      <a:r>
                        <a:rPr kumimoji="0" lang="en-AU" sz="2400" b="0" i="0" u="none" strike="noStrike" kern="1200" dirty="0" err="1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opex</a:t>
                      </a:r>
                      <a:endParaRPr kumimoji="0" lang="en-AU" sz="2400" b="0" i="0" u="none" strike="noStrike" kern="1200" dirty="0" smtClean="0">
                        <a:solidFill>
                          <a:schemeClr val="dk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13:50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  <a:ea typeface="+mn-ea"/>
                          <a:cs typeface="+mn-cs"/>
                        </a:rPr>
                        <a:t>Measurement of capital</a:t>
                      </a: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15:25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15:35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Measurement</a:t>
                      </a:r>
                      <a:r>
                        <a:rPr lang="en-AU" sz="2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 of capital continued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16:25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Next steps</a:t>
                      </a:r>
                    </a:p>
                  </a:txBody>
                  <a:tcPr/>
                </a:tc>
              </a:tr>
              <a:tr h="479013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16:30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Close</a:t>
                      </a:r>
                      <a:endParaRPr lang="en-AU" sz="2400" b="0" i="0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does this fit into the broader consultation?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This is the 6</a:t>
            </a:r>
            <a:r>
              <a:rPr lang="en-AU" baseline="30000" smtClean="0">
                <a:latin typeface="Lucida Fax" pitchFamily="18" charset="0"/>
              </a:rPr>
              <a:t>th</a:t>
            </a:r>
            <a:r>
              <a:rPr lang="en-AU" smtClean="0">
                <a:latin typeface="Lucida Fax" pitchFamily="18" charset="0"/>
              </a:rPr>
              <a:t> workshop on economic benchmarking techniques – one more to come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Draft explanatory guidelines in August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  <a:p>
            <a:pPr eaLnBrk="1" hangingPunct="1"/>
            <a:r>
              <a:rPr lang="en-AU" smtClean="0">
                <a:latin typeface="Lucida Fax" pitchFamily="18" charset="0"/>
              </a:rPr>
              <a:t>Final by 29 November</a:t>
            </a:r>
          </a:p>
          <a:p>
            <a:pPr eaLnBrk="1" hangingPunct="1"/>
            <a:endParaRPr lang="en-AU" smtClean="0"/>
          </a:p>
        </p:txBody>
      </p:sp>
      <p:pic>
        <p:nvPicPr>
          <p:cNvPr id="819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183562" cy="6905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Economic benchmarking workshops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9219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492125" y="1484313"/>
          <a:ext cx="818356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407"/>
                <a:gridCol w="6600155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Subject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13</a:t>
                      </a:r>
                      <a:r>
                        <a:rPr lang="en-AU" baseline="0" dirty="0" smtClean="0"/>
                        <a:t>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DNSP outputs and environmental</a:t>
                      </a:r>
                      <a:r>
                        <a:rPr lang="en-AU" baseline="0" dirty="0" smtClean="0"/>
                        <a:t> factors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14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TNSP outputs</a:t>
                      </a:r>
                      <a:r>
                        <a:rPr lang="en-AU" baseline="0" dirty="0" smtClean="0"/>
                        <a:t>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20 March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NSP inputs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30 April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AU" kern="1200" dirty="0" smtClean="0"/>
                        <a:t>Measurement – DNSP outputs and environmental variables</a:t>
                      </a:r>
                      <a:endParaRPr kumimoji="0" lang="en-AU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</a:t>
                      </a:r>
                      <a:r>
                        <a:rPr lang="en-AU" baseline="0" dirty="0" smtClean="0"/>
                        <a:t>– TNSP</a:t>
                      </a:r>
                      <a:r>
                        <a:rPr lang="en-AU" dirty="0" smtClean="0"/>
                        <a:t> outputs and environmental variables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7 May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Measurement - NSP</a:t>
                      </a:r>
                      <a:r>
                        <a:rPr lang="en-AU" baseline="0" dirty="0" smtClean="0"/>
                        <a:t> inputs</a:t>
                      </a:r>
                      <a:endParaRPr lang="en-A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22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Prescription in the EFA guideline</a:t>
                      </a:r>
                      <a:r>
                        <a:rPr lang="en-AU" baseline="0" dirty="0" smtClean="0"/>
                        <a:t> &amp;</a:t>
                      </a:r>
                      <a:r>
                        <a:rPr lang="en-AU" dirty="0" smtClean="0"/>
                        <a:t> potential application techniques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30 May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Expenditure setting process 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Objective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To discuss data requirements measurement of inputs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Is the data list comprehensive?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Are the preliminary definitions suitable?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To consider some input specification issues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Easements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Distribution network complexity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System capacity and capital input quantities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The WACC for economic benchmarking</a:t>
            </a:r>
          </a:p>
          <a:p>
            <a:pPr eaLnBrk="1" hangingPunct="1"/>
            <a:endParaRPr lang="en-AU" smtClean="0"/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Objective of next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To discuss the role of economic benchmarking in the review of expenditure forecasts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Provide an illustration of its application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Consider practical application issues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Discuss the specification of economic benchmarking in the EFA guideline</a:t>
            </a:r>
          </a:p>
          <a:p>
            <a:pPr eaLnBrk="1" hangingPunct="1"/>
            <a:endParaRPr lang="en-AU" smtClean="0"/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Overlap with category analysis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Some common issues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Cost allocation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Definitions of cost categories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Workshop on 16 May to consider shared costs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Consistent reporting requirements</a:t>
            </a:r>
          </a:p>
          <a:p>
            <a:pPr eaLnBrk="1" hangingPunct="1"/>
            <a:endParaRPr lang="en-AU" smtClean="0"/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183562" cy="5905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Economic Insights presentation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183562" cy="4187825"/>
          </a:xfrm>
        </p:spPr>
        <p:txBody>
          <a:bodyPr/>
          <a:lstStyle/>
          <a:p>
            <a:endParaRPr lang="en-AU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052513"/>
            <a:ext cx="8183562" cy="5889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Model specification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73238"/>
            <a:ext cx="81835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Discussion points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Treatment of easements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Complexity of different distribution networks</a:t>
            </a:r>
          </a:p>
          <a:p>
            <a:pPr lvl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WACC for economic benchmarking</a:t>
            </a:r>
          </a:p>
          <a:p>
            <a:endParaRPr lang="en-AU" smtClean="0">
              <a:latin typeface="Lucida Fax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338</Words>
  <Application>Microsoft Office PowerPoint</Application>
  <PresentationFormat>On-screen Show (4:3)</PresentationFormat>
  <Paragraphs>108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Verdana</vt:lpstr>
      <vt:lpstr>Wingdings 2</vt:lpstr>
      <vt:lpstr>Calibri</vt:lpstr>
      <vt:lpstr>Lucida Fax</vt:lpstr>
      <vt:lpstr>Aspect</vt:lpstr>
      <vt:lpstr>The Australian Energy Regulator Economic benchmarking  Input data</vt:lpstr>
      <vt:lpstr>Agenda</vt:lpstr>
      <vt:lpstr>How does this fit into the broader consultation?</vt:lpstr>
      <vt:lpstr>Economic benchmarking workshops</vt:lpstr>
      <vt:lpstr>Objective of this workshop</vt:lpstr>
      <vt:lpstr>Objective of next workshop</vt:lpstr>
      <vt:lpstr>Overlap with category analysis</vt:lpstr>
      <vt:lpstr>Economic Insights presentation</vt:lpstr>
      <vt:lpstr>Model specification</vt:lpstr>
      <vt:lpstr>Economic Insights presentation</vt:lpstr>
      <vt:lpstr>Opex discussion points</vt:lpstr>
      <vt:lpstr>Economic Insights presentation</vt:lpstr>
      <vt:lpstr>Capital discussion points</vt:lpstr>
      <vt:lpstr>Capital discussion points</vt:lpstr>
      <vt:lpstr>Capital discussion points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2013-05-15T23:57:13Z</dcterms:created>
  <dcterms:modified xsi:type="dcterms:W3CDTF">2013-05-15T23:57:27Z</dcterms:modified>
</cp:coreProperties>
</file>